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Arimo" panose="020B0604020202020204" charset="0"/>
      <p:regular r:id="rId14"/>
    </p:embeddedFont>
    <p:embeddedFont>
      <p:font typeface="Syne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0A33"/>
    <a:srgbClr val="1516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24" autoAdjust="0"/>
    <p:restoredTop sz="94610"/>
  </p:normalViewPr>
  <p:slideViewPr>
    <p:cSldViewPr snapToGrid="0" snapToObjects="1">
      <p:cViewPr>
        <p:scale>
          <a:sx n="66" d="100"/>
          <a:sy n="66" d="100"/>
        </p:scale>
        <p:origin x="1003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7077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FC4E021-246B-0289-67CB-430D72CA91BA}"/>
              </a:ext>
            </a:extLst>
          </p:cNvPr>
          <p:cNvSpPr/>
          <p:nvPr/>
        </p:nvSpPr>
        <p:spPr>
          <a:xfrm>
            <a:off x="0" y="6172201"/>
            <a:ext cx="14630400" cy="2182092"/>
          </a:xfrm>
          <a:prstGeom prst="rect">
            <a:avLst/>
          </a:prstGeom>
          <a:solidFill>
            <a:srgbClr val="1516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BBC1DE-D6E5-E30A-F30D-33923A9B9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474005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485671E-D9AE-719D-268E-8E8DA6E5D42F}"/>
              </a:ext>
            </a:extLst>
          </p:cNvPr>
          <p:cNvSpPr/>
          <p:nvPr/>
        </p:nvSpPr>
        <p:spPr>
          <a:xfrm>
            <a:off x="0" y="4740051"/>
            <a:ext cx="14630400" cy="3614242"/>
          </a:xfrm>
          <a:prstGeom prst="rect">
            <a:avLst/>
          </a:prstGeom>
          <a:solidFill>
            <a:srgbClr val="0C0A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C412FB-D2F7-DF1C-3235-61BE59284355}"/>
              </a:ext>
            </a:extLst>
          </p:cNvPr>
          <p:cNvSpPr txBox="1"/>
          <p:nvPr/>
        </p:nvSpPr>
        <p:spPr>
          <a:xfrm>
            <a:off x="173620" y="5173721"/>
            <a:ext cx="5359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Team: </a:t>
            </a:r>
            <a:r>
              <a:rPr lang="en-IN" sz="3200" dirty="0" err="1">
                <a:solidFill>
                  <a:schemeClr val="bg1"/>
                </a:solidFill>
              </a:rPr>
              <a:t>AstroHacks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5737D1-7F84-F5C1-5090-63C8A3803AFA}"/>
              </a:ext>
            </a:extLst>
          </p:cNvPr>
          <p:cNvSpPr txBox="1"/>
          <p:nvPr/>
        </p:nvSpPr>
        <p:spPr>
          <a:xfrm>
            <a:off x="173620" y="5848110"/>
            <a:ext cx="85884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>
                <a:solidFill>
                  <a:schemeClr val="bg1"/>
                </a:solidFill>
              </a:rPr>
              <a:t>Shalvin</a:t>
            </a:r>
            <a:r>
              <a:rPr lang="en-IN" dirty="0">
                <a:solidFill>
                  <a:schemeClr val="bg1"/>
                </a:solidFill>
              </a:rPr>
              <a:t> Shabu</a:t>
            </a:r>
          </a:p>
          <a:p>
            <a:r>
              <a:rPr lang="en-IN" dirty="0">
                <a:solidFill>
                  <a:schemeClr val="bg1"/>
                </a:solidFill>
              </a:rPr>
              <a:t>A.V Dhananjay</a:t>
            </a:r>
          </a:p>
          <a:p>
            <a:r>
              <a:rPr lang="en-IN" dirty="0">
                <a:solidFill>
                  <a:schemeClr val="bg1"/>
                </a:solidFill>
              </a:rPr>
              <a:t>Ronald K.S</a:t>
            </a:r>
          </a:p>
          <a:p>
            <a:r>
              <a:rPr lang="en-IN" dirty="0">
                <a:solidFill>
                  <a:schemeClr val="bg1"/>
                </a:solidFill>
              </a:rPr>
              <a:t>Sanjay P.J</a:t>
            </a:r>
          </a:p>
          <a:p>
            <a:r>
              <a:rPr lang="en-IN" dirty="0">
                <a:solidFill>
                  <a:schemeClr val="bg1"/>
                </a:solidFill>
              </a:rPr>
              <a:t>Ajith </a:t>
            </a:r>
            <a:r>
              <a:rPr lang="en-IN" dirty="0" err="1">
                <a:solidFill>
                  <a:schemeClr val="bg1"/>
                </a:solidFill>
              </a:rPr>
              <a:t>Vargese</a:t>
            </a:r>
            <a:r>
              <a:rPr lang="en-IN" dirty="0">
                <a:solidFill>
                  <a:schemeClr val="bg1"/>
                </a:solidFill>
              </a:rPr>
              <a:t> T.H</a:t>
            </a:r>
          </a:p>
          <a:p>
            <a:r>
              <a:rPr lang="en-IN" dirty="0">
                <a:solidFill>
                  <a:schemeClr val="bg1"/>
                </a:solidFill>
              </a:rPr>
              <a:t>Vishnu Mohan P</a:t>
            </a:r>
          </a:p>
        </p:txBody>
      </p:sp>
    </p:spTree>
    <p:extLst>
      <p:ext uri="{BB962C8B-B14F-4D97-AF65-F5344CB8AC3E}">
        <p14:creationId xmlns:p14="http://schemas.microsoft.com/office/powerpoint/2010/main" val="3859110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833" y="599361"/>
            <a:ext cx="13104733" cy="1282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Adapting to a Changing Climate: Building Resilient Communities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33" y="2317552"/>
            <a:ext cx="6388894" cy="394858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62833" y="6538555"/>
            <a:ext cx="3439954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Infrastructure Resilience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62833" y="6989802"/>
            <a:ext cx="6388894" cy="1046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Investing in infrastructure that can withstand extreme weather events, such as sea walls and flood defenses, is crucial for adaptation.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673" y="2317552"/>
            <a:ext cx="6388894" cy="394858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78673" y="6538555"/>
            <a:ext cx="3702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Community Preparedness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7478673" y="6989802"/>
            <a:ext cx="6388894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Educating communities about climate change risks and developing emergency response plans can enhance resilience.</a:t>
            </a:r>
            <a:endParaRPr lang="en-US" sz="17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35A111-0E81-3832-3CE8-CD0A64BAC12B}"/>
              </a:ext>
            </a:extLst>
          </p:cNvPr>
          <p:cNvSpPr/>
          <p:nvPr/>
        </p:nvSpPr>
        <p:spPr>
          <a:xfrm>
            <a:off x="12908280" y="7780020"/>
            <a:ext cx="1615440" cy="333970"/>
          </a:xfrm>
          <a:prstGeom prst="rect">
            <a:avLst/>
          </a:prstGeom>
          <a:solidFill>
            <a:srgbClr val="0C0A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AstroHacks</a:t>
            </a:r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3204" y="1518047"/>
            <a:ext cx="4887873" cy="519338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1761173"/>
            <a:ext cx="7468553" cy="2816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Conclusion: A Call to Action - Combating Climate Change Together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837724" y="4936212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Climate change is a global challenge that requires collective action. By reducing greenhouse gas emissions, investing in adaptation measures, and promoting sustainable practices, we can mitigate the impacts of climate change and create a more resilient future for all.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7127" y="1918573"/>
            <a:ext cx="4980027" cy="439245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08898" y="1130498"/>
            <a:ext cx="7726204" cy="4110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450"/>
              </a:lnSpc>
              <a:buNone/>
            </a:pPr>
            <a:r>
              <a:rPr lang="en-US" sz="51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The Rising Cost of Climate Change: How Greenhouse Gas Emissions Fuel Extreme Weather</a:t>
            </a:r>
            <a:endParaRPr lang="en-US" sz="5150" dirty="0"/>
          </a:p>
        </p:txBody>
      </p:sp>
      <p:sp>
        <p:nvSpPr>
          <p:cNvPr id="5" name="Text 1"/>
          <p:cNvSpPr/>
          <p:nvPr/>
        </p:nvSpPr>
        <p:spPr>
          <a:xfrm>
            <a:off x="708898" y="5544860"/>
            <a:ext cx="7726204" cy="971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Climate change is a complex issue with far-reaching consequences. Global warming, driven by the buildup of greenhouse gases, is altering weather patterns around the world, leading to more frequent and severe extreme weather events.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37" y="2739033"/>
            <a:ext cx="4972407" cy="275141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05895" y="978098"/>
            <a:ext cx="7705011" cy="1813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Introduction: The Alarming Trend of Global Temperature Rise</a:t>
            </a:r>
            <a:endParaRPr lang="en-US" sz="3800" dirty="0"/>
          </a:p>
        </p:txBody>
      </p:sp>
      <p:sp>
        <p:nvSpPr>
          <p:cNvPr id="5" name="Shape 1"/>
          <p:cNvSpPr/>
          <p:nvPr/>
        </p:nvSpPr>
        <p:spPr>
          <a:xfrm>
            <a:off x="6205895" y="3331488"/>
            <a:ext cx="462558" cy="462558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6" name="Text 2"/>
          <p:cNvSpPr/>
          <p:nvPr/>
        </p:nvSpPr>
        <p:spPr>
          <a:xfrm>
            <a:off x="6380559" y="3417570"/>
            <a:ext cx="11322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250" dirty="0"/>
          </a:p>
        </p:txBody>
      </p:sp>
      <p:sp>
        <p:nvSpPr>
          <p:cNvPr id="7" name="Text 3"/>
          <p:cNvSpPr/>
          <p:nvPr/>
        </p:nvSpPr>
        <p:spPr>
          <a:xfrm>
            <a:off x="6873954" y="3331488"/>
            <a:ext cx="271641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Rising Temperatures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6873954" y="3757255"/>
            <a:ext cx="3081695" cy="164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global average temperature has increased by about 1 degree Celsius since the late 19th century, with most of the warming occurring in the last 40 years.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10161151" y="3331488"/>
            <a:ext cx="462558" cy="462558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10" name="Text 6"/>
          <p:cNvSpPr/>
          <p:nvPr/>
        </p:nvSpPr>
        <p:spPr>
          <a:xfrm>
            <a:off x="10301883" y="3417570"/>
            <a:ext cx="18109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250" dirty="0"/>
          </a:p>
        </p:txBody>
      </p:sp>
      <p:sp>
        <p:nvSpPr>
          <p:cNvPr id="11" name="Text 7"/>
          <p:cNvSpPr/>
          <p:nvPr/>
        </p:nvSpPr>
        <p:spPr>
          <a:xfrm>
            <a:off x="10829211" y="3331488"/>
            <a:ext cx="241875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Human Influence</a:t>
            </a:r>
            <a:endParaRPr lang="en-US" sz="1900" dirty="0"/>
          </a:p>
        </p:txBody>
      </p:sp>
      <p:sp>
        <p:nvSpPr>
          <p:cNvPr id="12" name="Text 8"/>
          <p:cNvSpPr/>
          <p:nvPr/>
        </p:nvSpPr>
        <p:spPr>
          <a:xfrm>
            <a:off x="10829211" y="3757255"/>
            <a:ext cx="3081695" cy="1973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Human activities, primarily the burning of fossil fuels, have released large amounts of greenhouse gases into the atmosphere, trapping heat and driving global warming.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6205895" y="6167795"/>
            <a:ext cx="462558" cy="462558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14" name="Text 10"/>
          <p:cNvSpPr/>
          <p:nvPr/>
        </p:nvSpPr>
        <p:spPr>
          <a:xfrm>
            <a:off x="6344126" y="6253877"/>
            <a:ext cx="18609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250" dirty="0"/>
          </a:p>
        </p:txBody>
      </p:sp>
      <p:sp>
        <p:nvSpPr>
          <p:cNvPr id="15" name="Text 11"/>
          <p:cNvSpPr/>
          <p:nvPr/>
        </p:nvSpPr>
        <p:spPr>
          <a:xfrm>
            <a:off x="6873954" y="6167795"/>
            <a:ext cx="3214092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Unprecedented Change</a:t>
            </a:r>
            <a:endParaRPr lang="en-US" sz="1900" dirty="0"/>
          </a:p>
        </p:txBody>
      </p:sp>
      <p:sp>
        <p:nvSpPr>
          <p:cNvPr id="16" name="Text 12"/>
          <p:cNvSpPr/>
          <p:nvPr/>
        </p:nvSpPr>
        <p:spPr>
          <a:xfrm>
            <a:off x="6873954" y="6593562"/>
            <a:ext cx="7036951" cy="657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rate of warming is unprecedented in Earth's history, with significant impacts on natural systems and human societies.</a:t>
            </a:r>
            <a:endParaRPr lang="en-US" sz="1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0CAABD-922A-7F36-28EB-AB100A1E06FE}"/>
              </a:ext>
            </a:extLst>
          </p:cNvPr>
          <p:cNvSpPr/>
          <p:nvPr/>
        </p:nvSpPr>
        <p:spPr>
          <a:xfrm>
            <a:off x="12885130" y="7780020"/>
            <a:ext cx="1615440" cy="333970"/>
          </a:xfrm>
          <a:prstGeom prst="rect">
            <a:avLst/>
          </a:prstGeom>
          <a:solidFill>
            <a:srgbClr val="0C0A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  <a:p>
            <a:pPr algn="ctr"/>
            <a:r>
              <a:rPr lang="en-IN" dirty="0" err="1"/>
              <a:t>AstroHacks</a:t>
            </a:r>
            <a:endParaRPr lang="en-IN" dirty="0"/>
          </a:p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6651" y="2246828"/>
            <a:ext cx="4981099" cy="37358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07588" y="853678"/>
            <a:ext cx="7728823" cy="17841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The Science Behind Global Warming: Greenhouse Gases and the Greenhouse Effect</a:t>
            </a:r>
            <a:endParaRPr lang="en-US" sz="3700" dirty="0"/>
          </a:p>
        </p:txBody>
      </p:sp>
      <p:sp>
        <p:nvSpPr>
          <p:cNvPr id="5" name="Shape 1"/>
          <p:cNvSpPr/>
          <p:nvPr/>
        </p:nvSpPr>
        <p:spPr>
          <a:xfrm>
            <a:off x="707588" y="2941082"/>
            <a:ext cx="3763327" cy="2439710"/>
          </a:xfrm>
          <a:prstGeom prst="roundRect">
            <a:avLst>
              <a:gd name="adj" fmla="val 1243"/>
            </a:avLst>
          </a:prstGeom>
          <a:solidFill>
            <a:srgbClr val="2B2952"/>
          </a:solidFill>
          <a:ln/>
        </p:spPr>
      </p:sp>
      <p:sp>
        <p:nvSpPr>
          <p:cNvPr id="6" name="Text 2"/>
          <p:cNvSpPr/>
          <p:nvPr/>
        </p:nvSpPr>
        <p:spPr>
          <a:xfrm>
            <a:off x="909757" y="3143250"/>
            <a:ext cx="2472333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Greenhouse Effect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909757" y="3561755"/>
            <a:ext cx="3358991" cy="1293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natural greenhouse effect is essential for life on Earth, regulating temperatures and allowing for a habitable climate.</a:t>
            </a:r>
            <a:endParaRPr lang="en-US" sz="1550" dirty="0"/>
          </a:p>
        </p:txBody>
      </p:sp>
      <p:sp>
        <p:nvSpPr>
          <p:cNvPr id="8" name="Shape 4"/>
          <p:cNvSpPr/>
          <p:nvPr/>
        </p:nvSpPr>
        <p:spPr>
          <a:xfrm>
            <a:off x="4673084" y="2941082"/>
            <a:ext cx="3763327" cy="2439710"/>
          </a:xfrm>
          <a:prstGeom prst="roundRect">
            <a:avLst>
              <a:gd name="adj" fmla="val 1243"/>
            </a:avLst>
          </a:prstGeom>
          <a:solidFill>
            <a:srgbClr val="2B2952"/>
          </a:solidFill>
          <a:ln/>
        </p:spPr>
      </p:sp>
      <p:sp>
        <p:nvSpPr>
          <p:cNvPr id="9" name="Text 5"/>
          <p:cNvSpPr/>
          <p:nvPr/>
        </p:nvSpPr>
        <p:spPr>
          <a:xfrm>
            <a:off x="4875252" y="3143250"/>
            <a:ext cx="2470190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Greenhouse Gases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4875252" y="3561755"/>
            <a:ext cx="3358991" cy="1616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Greenhouse gases, such as carbon dioxide, methane, and nitrous oxide, trap heat in the atmosphere, preventing it from escaping into space.</a:t>
            </a:r>
            <a:endParaRPr lang="en-US" sz="1550" dirty="0"/>
          </a:p>
        </p:txBody>
      </p:sp>
      <p:sp>
        <p:nvSpPr>
          <p:cNvPr id="11" name="Shape 7"/>
          <p:cNvSpPr/>
          <p:nvPr/>
        </p:nvSpPr>
        <p:spPr>
          <a:xfrm>
            <a:off x="707588" y="5582960"/>
            <a:ext cx="7728823" cy="1792962"/>
          </a:xfrm>
          <a:prstGeom prst="roundRect">
            <a:avLst>
              <a:gd name="adj" fmla="val 1691"/>
            </a:avLst>
          </a:prstGeom>
          <a:solidFill>
            <a:srgbClr val="2B2952"/>
          </a:solidFill>
          <a:ln/>
        </p:spPr>
      </p:sp>
      <p:sp>
        <p:nvSpPr>
          <p:cNvPr id="12" name="Text 8"/>
          <p:cNvSpPr/>
          <p:nvPr/>
        </p:nvSpPr>
        <p:spPr>
          <a:xfrm>
            <a:off x="909757" y="5785128"/>
            <a:ext cx="4114800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Human-Induced Enhancement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909757" y="6203632"/>
            <a:ext cx="7324487" cy="970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Human activities have significantly increased the concentration of greenhouse gases in the atmosphere, enhancing the greenhouse effect and causing global warming.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50695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Extreme Weather Events: Hurricanes, Floods, Droughts, and Wildfires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570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Hurricanes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48282"/>
            <a:ext cx="392858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Warmer ocean temperatures provide more energy for hurricanes, intensifying their strength and increasing the risk of catastrophic damage.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7570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Floods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348282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Higher temperatures lead to increased evaporation and precipitation, resulting in more frequent and severe flooding events.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7570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Droughts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348282"/>
            <a:ext cx="392858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Climate change can alter rainfall patterns, leading to prolonged periods of drought, impacting agriculture, water resources, and ecosystems.</a:t>
            </a:r>
            <a:endParaRPr lang="en-US" sz="18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AAFD32-9826-8D8A-E040-1EC7A80285EA}"/>
              </a:ext>
            </a:extLst>
          </p:cNvPr>
          <p:cNvSpPr/>
          <p:nvPr/>
        </p:nvSpPr>
        <p:spPr>
          <a:xfrm>
            <a:off x="12885130" y="7780020"/>
            <a:ext cx="1615440" cy="333970"/>
          </a:xfrm>
          <a:prstGeom prst="rect">
            <a:avLst/>
          </a:prstGeom>
          <a:solidFill>
            <a:srgbClr val="0C0A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AstroHacks</a:t>
            </a:r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89691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1338" y="228957"/>
            <a:ext cx="2747605" cy="183177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41033" y="2794278"/>
            <a:ext cx="13348335" cy="1077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The Escalating Costs of Extreme Weather: Economic Impacts and Human Toll</a:t>
            </a:r>
            <a:endParaRPr lang="en-US" sz="3350" dirty="0"/>
          </a:p>
        </p:txBody>
      </p:sp>
      <p:sp>
        <p:nvSpPr>
          <p:cNvPr id="5" name="Shape 1"/>
          <p:cNvSpPr/>
          <p:nvPr/>
        </p:nvSpPr>
        <p:spPr>
          <a:xfrm>
            <a:off x="641033" y="5935742"/>
            <a:ext cx="13348335" cy="22860"/>
          </a:xfrm>
          <a:prstGeom prst="roundRect">
            <a:avLst>
              <a:gd name="adj" fmla="val 120194"/>
            </a:avLst>
          </a:prstGeom>
          <a:solidFill>
            <a:srgbClr val="44426B"/>
          </a:solidFill>
          <a:ln/>
        </p:spPr>
      </p:sp>
      <p:sp>
        <p:nvSpPr>
          <p:cNvPr id="6" name="Shape 2"/>
          <p:cNvSpPr/>
          <p:nvPr/>
        </p:nvSpPr>
        <p:spPr>
          <a:xfrm>
            <a:off x="3920728" y="5294769"/>
            <a:ext cx="22860" cy="641033"/>
          </a:xfrm>
          <a:prstGeom prst="roundRect">
            <a:avLst>
              <a:gd name="adj" fmla="val 120194"/>
            </a:avLst>
          </a:prstGeom>
          <a:solidFill>
            <a:srgbClr val="44426B"/>
          </a:solidFill>
          <a:ln/>
        </p:spPr>
      </p:sp>
      <p:sp>
        <p:nvSpPr>
          <p:cNvPr id="7" name="Shape 3"/>
          <p:cNvSpPr/>
          <p:nvPr/>
        </p:nvSpPr>
        <p:spPr>
          <a:xfrm>
            <a:off x="3726180" y="5729704"/>
            <a:ext cx="412075" cy="412075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8" name="Text 4"/>
          <p:cNvSpPr/>
          <p:nvPr/>
        </p:nvSpPr>
        <p:spPr>
          <a:xfrm>
            <a:off x="3881795" y="5806380"/>
            <a:ext cx="100846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2854881" y="4146471"/>
            <a:ext cx="2154912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Economic Losses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824151" y="4525685"/>
            <a:ext cx="6216372" cy="585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Extreme weather events cause billions of dollars in damage to infrastructure, property, and businesses, impacting economies worldwide.</a:t>
            </a:r>
            <a:endParaRPr lang="en-US" sz="1400" dirty="0"/>
          </a:p>
        </p:txBody>
      </p:sp>
      <p:sp>
        <p:nvSpPr>
          <p:cNvPr id="11" name="Shape 7"/>
          <p:cNvSpPr/>
          <p:nvPr/>
        </p:nvSpPr>
        <p:spPr>
          <a:xfrm>
            <a:off x="7303532" y="5935682"/>
            <a:ext cx="22860" cy="641033"/>
          </a:xfrm>
          <a:prstGeom prst="roundRect">
            <a:avLst>
              <a:gd name="adj" fmla="val 120194"/>
            </a:avLst>
          </a:prstGeom>
          <a:solidFill>
            <a:srgbClr val="44426B"/>
          </a:solidFill>
          <a:ln/>
        </p:spPr>
      </p:sp>
      <p:sp>
        <p:nvSpPr>
          <p:cNvPr id="12" name="Shape 8"/>
          <p:cNvSpPr/>
          <p:nvPr/>
        </p:nvSpPr>
        <p:spPr>
          <a:xfrm>
            <a:off x="7108984" y="5729704"/>
            <a:ext cx="412075" cy="412075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13" name="Text 9"/>
          <p:cNvSpPr/>
          <p:nvPr/>
        </p:nvSpPr>
        <p:spPr>
          <a:xfrm>
            <a:off x="7234357" y="5806380"/>
            <a:ext cx="161330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000" dirty="0"/>
          </a:p>
        </p:txBody>
      </p:sp>
      <p:sp>
        <p:nvSpPr>
          <p:cNvPr id="14" name="Text 10"/>
          <p:cNvSpPr/>
          <p:nvPr/>
        </p:nvSpPr>
        <p:spPr>
          <a:xfrm>
            <a:off x="6012299" y="6760012"/>
            <a:ext cx="2605564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Human Displacement</a:t>
            </a:r>
            <a:endParaRPr lang="en-US" sz="1650" dirty="0"/>
          </a:p>
        </p:txBody>
      </p:sp>
      <p:sp>
        <p:nvSpPr>
          <p:cNvPr id="15" name="Text 11"/>
          <p:cNvSpPr/>
          <p:nvPr/>
        </p:nvSpPr>
        <p:spPr>
          <a:xfrm>
            <a:off x="4206954" y="7139226"/>
            <a:ext cx="6216372" cy="585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Extreme weather events can force people to evacuate their homes, leading to displacement and disruption to livelihoods and communities.</a:t>
            </a:r>
            <a:endParaRPr lang="en-US" sz="1400" dirty="0"/>
          </a:p>
        </p:txBody>
      </p:sp>
      <p:sp>
        <p:nvSpPr>
          <p:cNvPr id="16" name="Shape 12"/>
          <p:cNvSpPr/>
          <p:nvPr/>
        </p:nvSpPr>
        <p:spPr>
          <a:xfrm>
            <a:off x="10686455" y="5294769"/>
            <a:ext cx="22860" cy="641033"/>
          </a:xfrm>
          <a:prstGeom prst="roundRect">
            <a:avLst>
              <a:gd name="adj" fmla="val 120194"/>
            </a:avLst>
          </a:prstGeom>
          <a:solidFill>
            <a:srgbClr val="44426B"/>
          </a:solidFill>
          <a:ln/>
        </p:spPr>
      </p:sp>
      <p:sp>
        <p:nvSpPr>
          <p:cNvPr id="17" name="Shape 13"/>
          <p:cNvSpPr/>
          <p:nvPr/>
        </p:nvSpPr>
        <p:spPr>
          <a:xfrm>
            <a:off x="10491907" y="5729704"/>
            <a:ext cx="412075" cy="412075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18" name="Text 14"/>
          <p:cNvSpPr/>
          <p:nvPr/>
        </p:nvSpPr>
        <p:spPr>
          <a:xfrm>
            <a:off x="10615017" y="5806380"/>
            <a:ext cx="165735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000" dirty="0"/>
          </a:p>
        </p:txBody>
      </p:sp>
      <p:sp>
        <p:nvSpPr>
          <p:cNvPr id="19" name="Text 15"/>
          <p:cNvSpPr/>
          <p:nvPr/>
        </p:nvSpPr>
        <p:spPr>
          <a:xfrm>
            <a:off x="9620607" y="4146471"/>
            <a:ext cx="2154912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Health Impacts</a:t>
            </a:r>
            <a:endParaRPr lang="en-US" sz="1650" dirty="0"/>
          </a:p>
        </p:txBody>
      </p:sp>
      <p:sp>
        <p:nvSpPr>
          <p:cNvPr id="20" name="Text 16"/>
          <p:cNvSpPr/>
          <p:nvPr/>
        </p:nvSpPr>
        <p:spPr>
          <a:xfrm>
            <a:off x="7589877" y="4525685"/>
            <a:ext cx="6216372" cy="585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Extreme heat, floods, and droughts can lead to heatstroke, waterborne diseases, and malnutrition, posing significant threats to human health.</a:t>
            </a:r>
            <a:endParaRPr lang="en-US" sz="1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B86EA3-E6A0-D7E5-A5C8-71B5794A8B18}"/>
              </a:ext>
            </a:extLst>
          </p:cNvPr>
          <p:cNvSpPr/>
          <p:nvPr/>
        </p:nvSpPr>
        <p:spPr>
          <a:xfrm>
            <a:off x="12885130" y="7780020"/>
            <a:ext cx="1615440" cy="333970"/>
          </a:xfrm>
          <a:prstGeom prst="rect">
            <a:avLst/>
          </a:prstGeom>
          <a:solidFill>
            <a:srgbClr val="0C0A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AstroHacks</a:t>
            </a:r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91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7251" y="2731175"/>
            <a:ext cx="4899779" cy="276844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21055" y="645081"/>
            <a:ext cx="7501890" cy="2759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Analyzing the Data: Correlations Between Emissions and Extreme Weather</a:t>
            </a:r>
            <a:endParaRPr lang="en-US" sz="4300" dirty="0"/>
          </a:p>
        </p:txBody>
      </p:sp>
      <p:sp>
        <p:nvSpPr>
          <p:cNvPr id="5" name="Shape 1"/>
          <p:cNvSpPr/>
          <p:nvPr/>
        </p:nvSpPr>
        <p:spPr>
          <a:xfrm>
            <a:off x="821055" y="3756779"/>
            <a:ext cx="7501890" cy="3829050"/>
          </a:xfrm>
          <a:prstGeom prst="roundRect">
            <a:avLst>
              <a:gd name="adj" fmla="val 91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828675" y="3764399"/>
            <a:ext cx="7486650" cy="6719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063228" y="3912751"/>
            <a:ext cx="3270409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Greenhouse Gas Emissions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4810363" y="3912751"/>
            <a:ext cx="3270409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Extreme Weather Events</a:t>
            </a:r>
            <a:endParaRPr lang="en-US" sz="1800" dirty="0"/>
          </a:p>
        </p:txBody>
      </p:sp>
      <p:sp>
        <p:nvSpPr>
          <p:cNvPr id="9" name="Shape 5"/>
          <p:cNvSpPr/>
          <p:nvPr/>
        </p:nvSpPr>
        <p:spPr>
          <a:xfrm>
            <a:off x="828675" y="4436388"/>
            <a:ext cx="7486650" cy="104727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1063228" y="4584740"/>
            <a:ext cx="3270409" cy="750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Increased carbon dioxide concentrations</a:t>
            </a:r>
            <a:endParaRPr lang="en-US" sz="1800" dirty="0"/>
          </a:p>
        </p:txBody>
      </p:sp>
      <p:sp>
        <p:nvSpPr>
          <p:cNvPr id="11" name="Text 7"/>
          <p:cNvSpPr/>
          <p:nvPr/>
        </p:nvSpPr>
        <p:spPr>
          <a:xfrm>
            <a:off x="4810363" y="4584740"/>
            <a:ext cx="3270409" cy="750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Higher frequency and intensity of hurricanes</a:t>
            </a:r>
            <a:endParaRPr lang="en-US" sz="1800" dirty="0"/>
          </a:p>
        </p:txBody>
      </p:sp>
      <p:sp>
        <p:nvSpPr>
          <p:cNvPr id="12" name="Shape 8"/>
          <p:cNvSpPr/>
          <p:nvPr/>
        </p:nvSpPr>
        <p:spPr>
          <a:xfrm>
            <a:off x="828675" y="5483662"/>
            <a:ext cx="7486650" cy="104727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1063228" y="5632013"/>
            <a:ext cx="3270409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Rising global temperatures</a:t>
            </a:r>
            <a:endParaRPr lang="en-US" sz="1800" dirty="0"/>
          </a:p>
        </p:txBody>
      </p:sp>
      <p:sp>
        <p:nvSpPr>
          <p:cNvPr id="14" name="Text 10"/>
          <p:cNvSpPr/>
          <p:nvPr/>
        </p:nvSpPr>
        <p:spPr>
          <a:xfrm>
            <a:off x="4810363" y="5632013"/>
            <a:ext cx="3270409" cy="750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More frequent and severe heat waves</a:t>
            </a:r>
            <a:endParaRPr lang="en-US" sz="1800" dirty="0"/>
          </a:p>
        </p:txBody>
      </p:sp>
      <p:sp>
        <p:nvSpPr>
          <p:cNvPr id="15" name="Shape 11"/>
          <p:cNvSpPr/>
          <p:nvPr/>
        </p:nvSpPr>
        <p:spPr>
          <a:xfrm>
            <a:off x="828675" y="6530935"/>
            <a:ext cx="7486650" cy="104727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2"/>
          <p:cNvSpPr/>
          <p:nvPr/>
        </p:nvSpPr>
        <p:spPr>
          <a:xfrm>
            <a:off x="1063228" y="6679287"/>
            <a:ext cx="3270409" cy="750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Changes in precipitation patterns</a:t>
            </a:r>
            <a:endParaRPr lang="en-US" sz="1800" dirty="0"/>
          </a:p>
        </p:txBody>
      </p:sp>
      <p:sp>
        <p:nvSpPr>
          <p:cNvPr id="17" name="Text 13"/>
          <p:cNvSpPr/>
          <p:nvPr/>
        </p:nvSpPr>
        <p:spPr>
          <a:xfrm>
            <a:off x="4810363" y="6679287"/>
            <a:ext cx="3270409" cy="750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Increased risk of droughts and floods</a:t>
            </a:r>
            <a:endParaRPr lang="en-US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342" y="2396133"/>
            <a:ext cx="4963597" cy="343733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18158" y="652343"/>
            <a:ext cx="7680484" cy="12299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Projections and Forecasts: Future Scenarios and Risks</a:t>
            </a:r>
            <a:endParaRPr lang="en-US" sz="38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8158" y="2195870"/>
            <a:ext cx="1045369" cy="185427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577138" y="2404943"/>
            <a:ext cx="2741652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Continued Warming</a:t>
            </a:r>
            <a:endParaRPr lang="en-US" sz="1900" dirty="0"/>
          </a:p>
        </p:txBody>
      </p:sp>
      <p:sp>
        <p:nvSpPr>
          <p:cNvPr id="7" name="Text 2"/>
          <p:cNvSpPr/>
          <p:nvPr/>
        </p:nvSpPr>
        <p:spPr>
          <a:xfrm>
            <a:off x="7577138" y="2837736"/>
            <a:ext cx="6321504" cy="100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If greenhouse gas emissions continue at their current rate, global temperatures are projected to rise by several degrees Celsius by the end of the century.</a:t>
            </a:r>
            <a:endParaRPr lang="en-US" sz="16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8158" y="4050149"/>
            <a:ext cx="1045369" cy="1854279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577138" y="4259223"/>
            <a:ext cx="2459831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Increased Risks</a:t>
            </a:r>
            <a:endParaRPr lang="en-US" sz="1900" dirty="0"/>
          </a:p>
        </p:txBody>
      </p:sp>
      <p:sp>
        <p:nvSpPr>
          <p:cNvPr id="10" name="Text 4"/>
          <p:cNvSpPr/>
          <p:nvPr/>
        </p:nvSpPr>
        <p:spPr>
          <a:xfrm>
            <a:off x="7577138" y="4692015"/>
            <a:ext cx="6321504" cy="100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warming will lead to more extreme weather events, sea-level rise, and other impacts that threaten human health and the environment.</a:t>
            </a:r>
            <a:endParaRPr lang="en-US" sz="16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8158" y="5904428"/>
            <a:ext cx="1045369" cy="1672709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577138" y="6113502"/>
            <a:ext cx="2459831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Urgent Action</a:t>
            </a:r>
            <a:endParaRPr lang="en-US" sz="1900" dirty="0"/>
          </a:p>
        </p:txBody>
      </p:sp>
      <p:sp>
        <p:nvSpPr>
          <p:cNvPr id="13" name="Text 6"/>
          <p:cNvSpPr/>
          <p:nvPr/>
        </p:nvSpPr>
        <p:spPr>
          <a:xfrm>
            <a:off x="7577138" y="6546294"/>
            <a:ext cx="6321504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Addressing climate change requires urgent and decisive action to reduce greenhouse gas emissions and adapt to a changing climate.</a:t>
            </a: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69AF48-2B65-81FF-08D1-B362E7721659}"/>
              </a:ext>
            </a:extLst>
          </p:cNvPr>
          <p:cNvSpPr/>
          <p:nvPr/>
        </p:nvSpPr>
        <p:spPr>
          <a:xfrm>
            <a:off x="12908280" y="7780020"/>
            <a:ext cx="1615440" cy="333970"/>
          </a:xfrm>
          <a:prstGeom prst="rect">
            <a:avLst/>
          </a:prstGeom>
          <a:solidFill>
            <a:srgbClr val="0C0A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AstroHacks</a:t>
            </a:r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6996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3103" y="256937"/>
            <a:ext cx="3084076" cy="205609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19495" y="3245882"/>
            <a:ext cx="13191411" cy="1209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Mitigating the Impacts: Strategies for Reducing Greenhouse Gas Emissions</a:t>
            </a:r>
            <a:endParaRPr lang="en-US" sz="38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495" y="4763453"/>
            <a:ext cx="513993" cy="51399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19495" y="5482947"/>
            <a:ext cx="249435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Renewable Energy</a:t>
            </a:r>
            <a:endParaRPr lang="en-US" sz="1900" dirty="0"/>
          </a:p>
        </p:txBody>
      </p:sp>
      <p:sp>
        <p:nvSpPr>
          <p:cNvPr id="7" name="Text 2"/>
          <p:cNvSpPr/>
          <p:nvPr/>
        </p:nvSpPr>
        <p:spPr>
          <a:xfrm>
            <a:off x="719495" y="5908715"/>
            <a:ext cx="3066574" cy="164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Transitioning to renewable energy sources, such as solar and wind power, can significantly reduce greenhouse gas emissions.</a:t>
            </a:r>
            <a:endParaRPr lang="en-US" sz="16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4440" y="4763453"/>
            <a:ext cx="513993" cy="51399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4094440" y="5482947"/>
            <a:ext cx="267723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Forest Conservation</a:t>
            </a:r>
            <a:endParaRPr lang="en-US" sz="1900" dirty="0"/>
          </a:p>
        </p:txBody>
      </p:sp>
      <p:sp>
        <p:nvSpPr>
          <p:cNvPr id="10" name="Text 4"/>
          <p:cNvSpPr/>
          <p:nvPr/>
        </p:nvSpPr>
        <p:spPr>
          <a:xfrm>
            <a:off x="4094440" y="5908715"/>
            <a:ext cx="3066574" cy="1315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Protecting and restoring forests helps absorb carbon dioxide from the atmosphere, mitigating climate change.</a:t>
            </a:r>
            <a:endParaRPr lang="en-US" sz="16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9386" y="4763453"/>
            <a:ext cx="513993" cy="51399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469386" y="5482947"/>
            <a:ext cx="241875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Energy Efficiency</a:t>
            </a:r>
            <a:endParaRPr lang="en-US" sz="1900" dirty="0"/>
          </a:p>
        </p:txBody>
      </p:sp>
      <p:sp>
        <p:nvSpPr>
          <p:cNvPr id="13" name="Text 6"/>
          <p:cNvSpPr/>
          <p:nvPr/>
        </p:nvSpPr>
        <p:spPr>
          <a:xfrm>
            <a:off x="7469386" y="5908715"/>
            <a:ext cx="3066574" cy="164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Improving energy efficiency in buildings, transportation, and industries can reduce energy consumption and greenhouse gas emissions.</a:t>
            </a:r>
            <a:endParaRPr lang="en-US" sz="160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44332" y="4763453"/>
            <a:ext cx="513993" cy="513993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0844332" y="5482947"/>
            <a:ext cx="288559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Sustainable Practices</a:t>
            </a:r>
            <a:endParaRPr lang="en-US" sz="1900" dirty="0"/>
          </a:p>
        </p:txBody>
      </p:sp>
      <p:sp>
        <p:nvSpPr>
          <p:cNvPr id="16" name="Text 8"/>
          <p:cNvSpPr/>
          <p:nvPr/>
        </p:nvSpPr>
        <p:spPr>
          <a:xfrm>
            <a:off x="10844332" y="5908715"/>
            <a:ext cx="3066574" cy="164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Adopting sustainable practices in agriculture, manufacturing, and consumption can reduce emissions and promote environmental conservation.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973669-83D2-057C-54C6-0743BB656ED1}"/>
              </a:ext>
            </a:extLst>
          </p:cNvPr>
          <p:cNvSpPr/>
          <p:nvPr/>
        </p:nvSpPr>
        <p:spPr>
          <a:xfrm>
            <a:off x="12908280" y="7780020"/>
            <a:ext cx="1615440" cy="333970"/>
          </a:xfrm>
          <a:prstGeom prst="rect">
            <a:avLst/>
          </a:prstGeom>
          <a:solidFill>
            <a:srgbClr val="0C0A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AstroHacks</a:t>
            </a:r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</TotalTime>
  <Words>768</Words>
  <Application>Microsoft Office PowerPoint</Application>
  <PresentationFormat>Custom</PresentationFormat>
  <Paragraphs>92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Syne Bold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DhananJay Vidyasagar</cp:lastModifiedBy>
  <cp:revision>4</cp:revision>
  <dcterms:created xsi:type="dcterms:W3CDTF">2024-10-06T04:22:15Z</dcterms:created>
  <dcterms:modified xsi:type="dcterms:W3CDTF">2024-10-06T05:13:56Z</dcterms:modified>
</cp:coreProperties>
</file>